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316" r:id="rId5"/>
    <p:sldId id="315" r:id="rId6"/>
    <p:sldId id="259" r:id="rId7"/>
    <p:sldId id="32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73" r:id="rId17"/>
    <p:sldId id="269" r:id="rId18"/>
    <p:sldId id="270" r:id="rId19"/>
    <p:sldId id="271" r:id="rId20"/>
    <p:sldId id="272" r:id="rId21"/>
    <p:sldId id="274" r:id="rId22"/>
    <p:sldId id="276" r:id="rId23"/>
    <p:sldId id="275" r:id="rId24"/>
    <p:sldId id="278" r:id="rId25"/>
    <p:sldId id="277" r:id="rId26"/>
    <p:sldId id="279" r:id="rId27"/>
    <p:sldId id="280" r:id="rId28"/>
    <p:sldId id="281" r:id="rId29"/>
    <p:sldId id="282" r:id="rId30"/>
    <p:sldId id="310" r:id="rId31"/>
    <p:sldId id="283" r:id="rId32"/>
    <p:sldId id="284" r:id="rId33"/>
    <p:sldId id="285" r:id="rId34"/>
    <p:sldId id="286" r:id="rId35"/>
    <p:sldId id="288" r:id="rId36"/>
    <p:sldId id="289" r:id="rId37"/>
    <p:sldId id="291" r:id="rId38"/>
    <p:sldId id="290" r:id="rId39"/>
    <p:sldId id="311" r:id="rId40"/>
    <p:sldId id="293" r:id="rId41"/>
    <p:sldId id="294" r:id="rId42"/>
    <p:sldId id="292" r:id="rId43"/>
    <p:sldId id="313" r:id="rId44"/>
    <p:sldId id="295" r:id="rId45"/>
    <p:sldId id="296" r:id="rId46"/>
    <p:sldId id="312" r:id="rId47"/>
    <p:sldId id="297" r:id="rId48"/>
    <p:sldId id="298" r:id="rId49"/>
    <p:sldId id="300" r:id="rId50"/>
    <p:sldId id="301" r:id="rId51"/>
    <p:sldId id="309" r:id="rId52"/>
    <p:sldId id="31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9" autoAdjust="0"/>
    <p:restoredTop sz="94350" autoAdjust="0"/>
  </p:normalViewPr>
  <p:slideViewPr>
    <p:cSldViewPr>
      <p:cViewPr varScale="1">
        <p:scale>
          <a:sx n="106" d="100"/>
          <a:sy n="106" d="100"/>
        </p:scale>
        <p:origin x="17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A287-D4F3-49BA-9B2A-7341F8ABC07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C19-6C4A-4AFD-A0D4-AA9A491C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A10-97CC-42F0-AB3B-95EB4CE0B6F1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2400"/>
            <a:ext cx="1018175" cy="3108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9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43000" indent="-228600">
              <a:buFont typeface="Arial" panose="020B0604020202020204" pitchFamily="34" charset="0"/>
              <a:buChar char="•"/>
              <a:defRPr sz="2600"/>
            </a:lvl3pPr>
            <a:lvl4pPr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" y="6520728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1EC4-61A1-4EB1-B0FB-007E3B670D56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4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Piston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three common types:</a:t>
            </a:r>
          </a:p>
          <a:p>
            <a:pPr lvl="1"/>
            <a:r>
              <a:rPr lang="en-US" dirty="0" smtClean="0"/>
              <a:t>compression ring</a:t>
            </a:r>
          </a:p>
          <a:p>
            <a:pPr lvl="1"/>
            <a:r>
              <a:rPr lang="en-US" dirty="0" smtClean="0"/>
              <a:t>scraper/wiper ring</a:t>
            </a:r>
          </a:p>
          <a:p>
            <a:pPr lvl="1"/>
            <a:r>
              <a:rPr lang="en-US" dirty="0" smtClean="0"/>
              <a:t>oil control ring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installed in the top groove on the piston</a:t>
            </a:r>
          </a:p>
          <a:p>
            <a:r>
              <a:rPr lang="en-US" dirty="0" smtClean="0"/>
              <a:t>Provides the seal for the cylinder by expanding out against the cylinder wall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compression pressure will flow in behind the compression ring to increase pressure against the cylinder wall</a:t>
            </a:r>
          </a:p>
          <a:p>
            <a:r>
              <a:rPr lang="en-US" dirty="0" smtClean="0"/>
              <a:t>Is typically made of cast iron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Scraper/Wiper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located </a:t>
            </a:r>
            <a:r>
              <a:rPr lang="en-US" dirty="0" smtClean="0"/>
              <a:t>between the </a:t>
            </a:r>
            <a:r>
              <a:rPr lang="en-US" dirty="0"/>
              <a:t>compression </a:t>
            </a:r>
            <a:r>
              <a:rPr lang="en-US" dirty="0" smtClean="0"/>
              <a:t>ring and the oil ring</a:t>
            </a:r>
            <a:endParaRPr lang="en-US" dirty="0"/>
          </a:p>
          <a:p>
            <a:r>
              <a:rPr lang="en-US" dirty="0" smtClean="0"/>
              <a:t>Is used to further seal the combustion chamber and wipe the cylinder wall clean of excess oil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Control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located in the groove closest to the crankcase</a:t>
            </a:r>
          </a:p>
          <a:p>
            <a:pPr lvl="1"/>
            <a:r>
              <a:rPr lang="en-US" dirty="0" smtClean="0"/>
              <a:t>toward the bottom</a:t>
            </a:r>
          </a:p>
          <a:p>
            <a:r>
              <a:rPr lang="en-US" dirty="0"/>
              <a:t>Wipes excess oil from the cylinder wall and routes the oil back to the crankcase</a:t>
            </a:r>
          </a:p>
          <a:p>
            <a:pPr lvl="1"/>
            <a:r>
              <a:rPr lang="en-US" dirty="0"/>
              <a:t>the oil goes back to the crankcase through holes </a:t>
            </a:r>
            <a:r>
              <a:rPr lang="en-US" dirty="0" smtClean="0"/>
              <a:t>machined </a:t>
            </a:r>
            <a:r>
              <a:rPr lang="en-US" dirty="0"/>
              <a:t>in the ring and the piston ring groove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Pin/Piston 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Attaches the piston to the upper end of the connecting rod</a:t>
            </a:r>
          </a:p>
          <a:p>
            <a:r>
              <a:rPr lang="en-US" dirty="0" smtClean="0"/>
              <a:t>Allows the piston to pivot on the end of the connecting rod </a:t>
            </a:r>
          </a:p>
          <a:p>
            <a:pPr lvl="1"/>
            <a:r>
              <a:rPr lang="en-US" dirty="0" smtClean="0"/>
              <a:t>while the other end of </a:t>
            </a:r>
            <a:r>
              <a:rPr lang="en-US" dirty="0" smtClean="0"/>
              <a:t>the connecting </a:t>
            </a:r>
            <a:r>
              <a:rPr lang="en-US" dirty="0" smtClean="0"/>
              <a:t>rod is following </a:t>
            </a:r>
            <a:r>
              <a:rPr lang="en-US" dirty="0" smtClean="0"/>
              <a:t>the </a:t>
            </a:r>
            <a:r>
              <a:rPr lang="en-US" dirty="0" smtClean="0"/>
              <a:t>stroke of the crankshaft</a:t>
            </a:r>
          </a:p>
          <a:p>
            <a:r>
              <a:rPr lang="en-US" dirty="0" smtClean="0"/>
              <a:t>Can be pressed in or held in </a:t>
            </a:r>
            <a:r>
              <a:rPr lang="en-US" dirty="0" smtClean="0"/>
              <a:t>place </a:t>
            </a:r>
            <a:r>
              <a:rPr lang="en-US" dirty="0" smtClean="0"/>
              <a:t>by a wrist pin retaining </a:t>
            </a:r>
            <a:r>
              <a:rPr lang="en-US" dirty="0" smtClean="0"/>
              <a:t>clip </a:t>
            </a:r>
            <a:r>
              <a:rPr lang="en-US" dirty="0" smtClean="0"/>
              <a:t>at each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Rod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Connects the piston to the crankshaft</a:t>
            </a:r>
          </a:p>
          <a:p>
            <a:pPr lvl="1"/>
            <a:r>
              <a:rPr lang="en-US" dirty="0" smtClean="0"/>
              <a:t>the small end is attached to the piston with the wrist pin</a:t>
            </a:r>
          </a:p>
          <a:p>
            <a:pPr lvl="1"/>
            <a:r>
              <a:rPr lang="en-US" dirty="0" smtClean="0"/>
              <a:t>the large end is usually split across the diameter of its opening to allow for assembly onto the crankshaft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502" y="5724989"/>
            <a:ext cx="8763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Four-Stroke Fact: The reciprocating movement of the piston in the cylinder is converted to the rotational movement of the crankshaft.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Rod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Connects the piston to the crankshaft</a:t>
            </a:r>
          </a:p>
          <a:p>
            <a:pPr lvl="1"/>
            <a:r>
              <a:rPr lang="en-US" dirty="0" smtClean="0"/>
              <a:t>the lower half of the large end is the connecting rod cap and is bolted to the upper half after placing it around the connecting rod </a:t>
            </a:r>
            <a:r>
              <a:rPr lang="en-US" dirty="0"/>
              <a:t>j</a:t>
            </a:r>
            <a:r>
              <a:rPr lang="en-US" dirty="0" smtClean="0"/>
              <a:t>ournal on the crankshaft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" y="5723434"/>
            <a:ext cx="8763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Four-Stroke Fact: The connecting rod and its connecting rod cap are manufactured as a unit and must always be kept together.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Crankshaft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Converts the reciprocating movement of the piston into a rotational movement, creating torque which powers the machine the engine is attached to</a:t>
            </a:r>
          </a:p>
          <a:p>
            <a:r>
              <a:rPr lang="en-US" dirty="0" smtClean="0"/>
              <a:t>Has a mechanical </a:t>
            </a:r>
            <a:r>
              <a:rPr lang="en-US" dirty="0" smtClean="0"/>
              <a:t>link, usually </a:t>
            </a:r>
            <a:r>
              <a:rPr lang="en-US" dirty="0" smtClean="0"/>
              <a:t>gears, to the </a:t>
            </a:r>
            <a:r>
              <a:rPr lang="en-US" dirty="0" smtClean="0"/>
              <a:t>camshaft </a:t>
            </a:r>
            <a:r>
              <a:rPr lang="en-US" dirty="0" smtClean="0"/>
              <a:t>and mechanical </a:t>
            </a:r>
            <a:r>
              <a:rPr lang="en-US" dirty="0" smtClean="0"/>
              <a:t>governor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" y="5419698"/>
            <a:ext cx="87630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Four-Stroke Fact: The distance from the centerline of the crankshaft to the centerline of the connecting rod journal, multiplied by two, determines the stroke of the engine.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Camshaft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at half speed of the crankshaft, usually through direct gear contact</a:t>
            </a:r>
          </a:p>
          <a:p>
            <a:r>
              <a:rPr lang="en-US" dirty="0" smtClean="0"/>
              <a:t>Will have a teardrop lobe to open each intake and exhaust valve</a:t>
            </a:r>
          </a:p>
          <a:p>
            <a:r>
              <a:rPr lang="en-US" dirty="0" smtClean="0"/>
              <a:t>Determines the timing when valves open and close in relation to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also known as tappets</a:t>
            </a:r>
          </a:p>
          <a:p>
            <a:r>
              <a:rPr lang="en-US" dirty="0" smtClean="0"/>
              <a:t>Are located on the camshaft lobes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the camshaft rotates, the lifter follows the profile of the camshaft lobe and moves the pushrod up and down to move the rocker arm</a:t>
            </a:r>
          </a:p>
          <a:p>
            <a:r>
              <a:rPr lang="en-US" dirty="0" smtClean="0"/>
              <a:t>Include two types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ydraulic</a:t>
            </a:r>
          </a:p>
          <a:p>
            <a:pPr lvl="1"/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purpose of various four-stroke engine components.</a:t>
            </a:r>
          </a:p>
          <a:p>
            <a:r>
              <a:rPr lang="en-US" dirty="0" smtClean="0"/>
              <a:t>To determine the purpose and types of cooling systems in four-stroke engines.</a:t>
            </a:r>
          </a:p>
          <a:p>
            <a:r>
              <a:rPr lang="en-US" dirty="0" smtClean="0"/>
              <a:t>To understand the uses and importance of engine oil.</a:t>
            </a:r>
          </a:p>
          <a:p>
            <a:r>
              <a:rPr lang="en-US" dirty="0" smtClean="0"/>
              <a:t>To analyze lubrication systems in four-stroke engines.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Lifters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multiple parts and are usually replaced as a unit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hrough the use of a spring, inner and outer cylinders, and engine oil, the hydraulic lifter will be maintenance free</a:t>
            </a:r>
          </a:p>
          <a:p>
            <a:r>
              <a:rPr lang="en-US" dirty="0" smtClean="0"/>
              <a:t>Allow for constant contact between the cam, lifter, pushrod, rocker arm and valve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Lifters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solid, without moving parts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lifters typically require some adjustment regularly as components wear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most common form of adjustment is at the rocker arm</a:t>
            </a:r>
          </a:p>
          <a:p>
            <a:r>
              <a:rPr lang="en-US" dirty="0" smtClean="0"/>
              <a:t>Are typically made of solid metal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components which allow the air/fuel mixture in and exhaust out</a:t>
            </a:r>
          </a:p>
          <a:p>
            <a:r>
              <a:rPr lang="en-US" dirty="0" smtClean="0"/>
              <a:t>Are made of heat resistant materials</a:t>
            </a:r>
          </a:p>
          <a:p>
            <a:pPr lvl="1"/>
            <a:r>
              <a:rPr lang="en-US" sz="2600" dirty="0"/>
              <a:t>t</a:t>
            </a:r>
            <a:r>
              <a:rPr lang="en-US" sz="2600" dirty="0" smtClean="0"/>
              <a:t>he exhaust valve is usually made from a separate alloy metal</a:t>
            </a:r>
          </a:p>
          <a:p>
            <a:r>
              <a:rPr lang="en-US" dirty="0" smtClean="0"/>
              <a:t>Include the use of valve seats</a:t>
            </a:r>
          </a:p>
          <a:p>
            <a:pPr lvl="1"/>
            <a:r>
              <a:rPr lang="en-US" sz="2600" dirty="0"/>
              <a:t>v</a:t>
            </a:r>
            <a:r>
              <a:rPr lang="en-US" sz="2600" dirty="0" smtClean="0"/>
              <a:t>alve seats are inserted into the </a:t>
            </a:r>
            <a:r>
              <a:rPr lang="en-US" sz="2600" dirty="0" smtClean="0"/>
              <a:t>cylinder </a:t>
            </a:r>
            <a:r>
              <a:rPr lang="en-US" sz="2600" dirty="0" smtClean="0"/>
              <a:t>head for the valves to </a:t>
            </a:r>
            <a:r>
              <a:rPr lang="en-US" sz="2600" dirty="0" smtClean="0"/>
              <a:t>seal </a:t>
            </a:r>
            <a:r>
              <a:rPr lang="en-US" sz="2600" dirty="0" smtClean="0"/>
              <a:t>and transfer heat</a:t>
            </a:r>
          </a:p>
          <a:p>
            <a:pPr lvl="1"/>
            <a:r>
              <a:rPr lang="en-US" sz="2600" dirty="0"/>
              <a:t>v</a:t>
            </a:r>
            <a:r>
              <a:rPr lang="en-US" sz="2600" dirty="0" smtClean="0"/>
              <a:t>alve seats are grounded to an </a:t>
            </a:r>
            <a:r>
              <a:rPr lang="en-US" sz="2600" dirty="0" smtClean="0"/>
              <a:t>angle </a:t>
            </a:r>
            <a:r>
              <a:rPr lang="en-US" sz="2600" dirty="0" smtClean="0"/>
              <a:t>which mates with the valve face, so a tight seal is created when the valve is closed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Main Menu 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1712" y="6157985"/>
            <a:ext cx="95097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83868"/>
            <a:ext cx="9144000" cy="584775"/>
          </a:xfrm>
          <a:prstGeom prst="rect">
            <a:avLst/>
          </a:prstGeom>
          <a:solidFill>
            <a:srgbClr val="5F298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ENGINE COOLING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00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Air-Cooled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heat which is released directly into the air</a:t>
            </a:r>
          </a:p>
          <a:p>
            <a:r>
              <a:rPr lang="en-US" dirty="0" smtClean="0"/>
              <a:t>Rely on the circulation of air to cool hot engine components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eat must be removed </a:t>
            </a:r>
            <a:r>
              <a:rPr lang="en-US" dirty="0" smtClean="0"/>
              <a:t>from </a:t>
            </a:r>
            <a:r>
              <a:rPr lang="en-US" dirty="0" smtClean="0"/>
              <a:t>the engine to </a:t>
            </a:r>
            <a:br>
              <a:rPr lang="en-US" dirty="0" smtClean="0"/>
            </a:br>
            <a:r>
              <a:rPr lang="en-US" dirty="0" smtClean="0"/>
              <a:t>prevent permanent </a:t>
            </a:r>
            <a:r>
              <a:rPr lang="en-US" dirty="0" smtClean="0"/>
              <a:t>damage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Air-Cooled Engines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27601" r="7310" b="23820"/>
          <a:stretch/>
        </p:blipFill>
        <p:spPr bwMode="auto">
          <a:xfrm>
            <a:off x="762000" y="2110963"/>
            <a:ext cx="7165676" cy="298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1242440" y="2334411"/>
            <a:ext cx="430434" cy="500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048118" y="2238964"/>
            <a:ext cx="277786" cy="268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10118" y="2204187"/>
            <a:ext cx="536762" cy="462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07213" y="2269435"/>
            <a:ext cx="421787" cy="931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06922" y="2578103"/>
            <a:ext cx="86087" cy="500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106730" y="2578103"/>
            <a:ext cx="137202" cy="912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19533" y="3708015"/>
            <a:ext cx="430432" cy="559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61562" y="5410200"/>
            <a:ext cx="5257800" cy="129266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Hot Air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Shroud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Warm Air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Cool Air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Flywheel Fins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Intake Screen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1" name="Straight Connector 1030"/>
          <p:cNvCxnSpPr/>
          <p:nvPr/>
        </p:nvCxnSpPr>
        <p:spPr>
          <a:xfrm flipH="1">
            <a:off x="4800600" y="3886200"/>
            <a:ext cx="2286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>
            <a:off x="5943600" y="4640437"/>
            <a:ext cx="381000" cy="327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 flipH="1" flipV="1">
            <a:off x="5334000" y="3034233"/>
            <a:ext cx="152400" cy="547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V="1">
            <a:off x="5943600" y="2507530"/>
            <a:ext cx="291055" cy="1378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 flipV="1">
            <a:off x="6324600" y="2570366"/>
            <a:ext cx="762000" cy="1163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/>
          <p:nvPr/>
        </p:nvCxnSpPr>
        <p:spPr>
          <a:xfrm>
            <a:off x="7391400" y="40386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990600" y="2033016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876551" y="1905000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46880" y="1981200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955171" y="2261616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006922" y="4191000"/>
            <a:ext cx="336478" cy="32974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90600" y="1981200"/>
            <a:ext cx="248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79153" y="1828800"/>
            <a:ext cx="206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50123" y="1905000"/>
            <a:ext cx="269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49866" y="2195395"/>
            <a:ext cx="261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008940" y="4134980"/>
            <a:ext cx="258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7" name="Oval 86"/>
          <p:cNvSpPr/>
          <p:nvPr/>
        </p:nvSpPr>
        <p:spPr>
          <a:xfrm>
            <a:off x="7492431" y="4216218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976872" y="2249656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134100" y="2183471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48072" y="2704681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02536" y="4862648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631436" y="4698056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50392" y="2636330"/>
            <a:ext cx="33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26158" y="2125709"/>
            <a:ext cx="33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605269" y="4640437"/>
            <a:ext cx="33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948244" y="2193903"/>
            <a:ext cx="33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294162" y="4802061"/>
            <a:ext cx="33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67600" y="4191000"/>
            <a:ext cx="33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brought in through an air intake screen by fins on the flywheel and distributed through a shroud and then across the fins on the cylinder(s)</a:t>
            </a:r>
          </a:p>
          <a:p>
            <a:pPr lvl="1"/>
            <a:r>
              <a:rPr lang="en-US" dirty="0" smtClean="0"/>
              <a:t>metal </a:t>
            </a:r>
            <a:r>
              <a:rPr lang="en-US" dirty="0"/>
              <a:t>fins covering the outside of the cylinders are used to increase the surface area </a:t>
            </a:r>
            <a:r>
              <a:rPr lang="en-US" dirty="0" smtClean="0"/>
              <a:t>air </a:t>
            </a:r>
            <a:r>
              <a:rPr lang="en-US" dirty="0"/>
              <a:t>can act on</a:t>
            </a:r>
          </a:p>
          <a:p>
            <a:pPr lvl="1"/>
            <a:r>
              <a:rPr lang="en-US" dirty="0" smtClean="0"/>
              <a:t>the air movement across the cooling fin draws away excess heat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" y="5723434"/>
            <a:ext cx="8763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Four-Stroke Fact: In all combustion engines, a great percentage of the heat generated escapes through the exhaust.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find its way into the oil, which although primarily meant for lubrication, also plays a role in heat dissipation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 an air-cooled engine, the addition of an oil cooler may greatly help in the dissipation of 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Overheating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occur if any part of the air flow is restricted by debris</a:t>
            </a:r>
          </a:p>
          <a:p>
            <a:r>
              <a:rPr lang="en-US" dirty="0" smtClean="0"/>
              <a:t>May also be caused by one or more of the following:</a:t>
            </a:r>
            <a:endParaRPr lang="en-US" dirty="0"/>
          </a:p>
          <a:p>
            <a:pPr lvl="1"/>
            <a:r>
              <a:rPr lang="en-US" dirty="0" smtClean="0"/>
              <a:t>obstructions or blockage of air intake screen</a:t>
            </a:r>
          </a:p>
          <a:p>
            <a:pPr lvl="1"/>
            <a:r>
              <a:rPr lang="en-US" dirty="0" smtClean="0"/>
              <a:t>obstructions on or in the flywheel fins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bstructions or damage to the shroud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bstructions or damage to the cylinder cooling fins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bstructions or damage to the external cooler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Liquid-Cooled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a radiator, coolant pump, thermostat, engine coolant passages, and the correct blend of </a:t>
            </a:r>
            <a:r>
              <a:rPr lang="en-US" dirty="0" smtClean="0"/>
              <a:t>coolant </a:t>
            </a:r>
            <a:r>
              <a:rPr lang="en-US" dirty="0" smtClean="0"/>
              <a:t>and water to </a:t>
            </a:r>
            <a:br>
              <a:rPr lang="en-US" dirty="0" smtClean="0"/>
            </a:br>
            <a:r>
              <a:rPr lang="en-US" dirty="0" smtClean="0"/>
              <a:t>regulate and dissipate </a:t>
            </a:r>
            <a:r>
              <a:rPr lang="en-US" dirty="0" smtClean="0"/>
              <a:t>engine </a:t>
            </a:r>
            <a:r>
              <a:rPr lang="en-US" dirty="0" smtClean="0"/>
              <a:t>heat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" y="5723434"/>
            <a:ext cx="8763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Four-Stroke Fact: Coolant, commonly called antifreeze, is a mixture of ethylene or propylene glycol and water.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Engine Components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Engine Cooling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Engine Oil &amp; Lubrication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</a:t>
            </a:fld>
            <a:endParaRPr lang="en-US"/>
          </a:p>
        </p:txBody>
      </p:sp>
      <p:sp>
        <p:nvSpPr>
          <p:cNvPr id="5" name="Isosceles Triangle 4">
            <a:hlinkClick r:id="rId2" action="ppaction://hlinksldjump"/>
          </p:cNvPr>
          <p:cNvSpPr/>
          <p:nvPr/>
        </p:nvSpPr>
        <p:spPr>
          <a:xfrm>
            <a:off x="838200" y="1866900"/>
            <a:ext cx="514350" cy="571500"/>
          </a:xfrm>
          <a:prstGeom prst="triangle">
            <a:avLst/>
          </a:prstGeom>
          <a:solidFill>
            <a:srgbClr val="5F2987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3" action="ppaction://hlinksldjump"/>
          </p:cNvPr>
          <p:cNvSpPr/>
          <p:nvPr/>
        </p:nvSpPr>
        <p:spPr>
          <a:xfrm>
            <a:off x="826342" y="2798211"/>
            <a:ext cx="514350" cy="571500"/>
          </a:xfrm>
          <a:prstGeom prst="triangle">
            <a:avLst/>
          </a:prstGeom>
          <a:solidFill>
            <a:srgbClr val="5F2987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>
            <a:off x="838200" y="3729523"/>
            <a:ext cx="514350" cy="571500"/>
          </a:xfrm>
          <a:prstGeom prst="triangle">
            <a:avLst/>
          </a:prstGeom>
          <a:solidFill>
            <a:srgbClr val="5F2987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Liquid-Cooled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22388" r="6504" b="12154"/>
          <a:stretch/>
        </p:blipFill>
        <p:spPr>
          <a:xfrm>
            <a:off x="1719943" y="1915886"/>
            <a:ext cx="5976257" cy="3341914"/>
          </a:xfrm>
        </p:spPr>
      </p:pic>
      <p:sp>
        <p:nvSpPr>
          <p:cNvPr id="93" name="TextBox 92"/>
          <p:cNvSpPr txBox="1"/>
          <p:nvPr/>
        </p:nvSpPr>
        <p:spPr>
          <a:xfrm>
            <a:off x="1676400" y="5181600"/>
            <a:ext cx="6246454" cy="169277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Radiator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Hot Coolant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Thermostat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Coolant Pump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Cylinder 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Coolant Passage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Cooled Coolant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33272" y="1437459"/>
            <a:ext cx="7382255" cy="3677737"/>
            <a:chOff x="1033272" y="1437459"/>
            <a:chExt cx="7382255" cy="3677737"/>
          </a:xfrm>
        </p:grpSpPr>
        <p:grpSp>
          <p:nvGrpSpPr>
            <p:cNvPr id="102" name="Group 101"/>
            <p:cNvGrpSpPr/>
            <p:nvPr/>
          </p:nvGrpSpPr>
          <p:grpSpPr>
            <a:xfrm>
              <a:off x="1033272" y="1726495"/>
              <a:ext cx="2852928" cy="3388701"/>
              <a:chOff x="1033272" y="1726495"/>
              <a:chExt cx="2852928" cy="3388701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1033272" y="2209800"/>
                <a:ext cx="338328" cy="404299"/>
                <a:chOff x="1033272" y="2209800"/>
                <a:chExt cx="338328" cy="404299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1033272" y="2209800"/>
                  <a:ext cx="338328" cy="329184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047027" y="2209800"/>
                  <a:ext cx="172173" cy="4042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322053" y="1726495"/>
                <a:ext cx="2564147" cy="3388701"/>
                <a:chOff x="1322053" y="1726495"/>
                <a:chExt cx="2564147" cy="3388701"/>
              </a:xfrm>
            </p:grpSpPr>
            <p:cxnSp>
              <p:nvCxnSpPr>
                <p:cNvPr id="6" name="Straight Connector 5"/>
                <p:cNvCxnSpPr>
                  <a:endCxn id="45" idx="5"/>
                </p:cNvCxnSpPr>
                <p:nvPr/>
              </p:nvCxnSpPr>
              <p:spPr>
                <a:xfrm flipH="1" flipV="1">
                  <a:off x="1322053" y="2490776"/>
                  <a:ext cx="506747" cy="5524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 flipV="1">
                  <a:off x="2057400" y="2438400"/>
                  <a:ext cx="76200" cy="6048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endCxn id="80" idx="4"/>
                </p:cNvCxnSpPr>
                <p:nvPr/>
              </p:nvCxnSpPr>
              <p:spPr>
                <a:xfrm flipV="1">
                  <a:off x="2362200" y="2374737"/>
                  <a:ext cx="69662" cy="930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2362200" y="2057400"/>
                  <a:ext cx="533400" cy="1371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3429000" y="2362200"/>
                  <a:ext cx="76200" cy="609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922185" y="3733800"/>
                  <a:ext cx="430615" cy="1066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3352800" y="3733800"/>
                  <a:ext cx="76200" cy="1066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3352800" y="3733800"/>
                  <a:ext cx="533400" cy="1066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86000" y="4038600"/>
                  <a:ext cx="15240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1600200" y="3886200"/>
                  <a:ext cx="457200" cy="685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1885227" y="2120183"/>
                  <a:ext cx="17217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304806" y="2018632"/>
                  <a:ext cx="17217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866055" y="1726495"/>
                  <a:ext cx="17217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363610" y="2042617"/>
                  <a:ext cx="17217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200400" y="4736068"/>
                  <a:ext cx="17217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345775" y="4745864"/>
                  <a:ext cx="17217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371600" y="4546242"/>
                  <a:ext cx="17217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</p:grpSp>
        </p:grpSp>
        <p:sp>
          <p:nvSpPr>
            <p:cNvPr id="76" name="Oval 75"/>
            <p:cNvSpPr/>
            <p:nvPr/>
          </p:nvSpPr>
          <p:spPr>
            <a:xfrm>
              <a:off x="1849464" y="2120183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62698" y="2045553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839108" y="1766643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359348" y="2053853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166872" y="4776216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342834" y="4546242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314384" y="4765938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7543800" y="2191380"/>
              <a:ext cx="533400" cy="238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6781800" y="1888749"/>
              <a:ext cx="228600" cy="5412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5562600" y="1752600"/>
              <a:ext cx="76200" cy="754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562600" y="1752600"/>
              <a:ext cx="838200" cy="754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4953000" y="3429000"/>
              <a:ext cx="1676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086600" y="4267200"/>
              <a:ext cx="381000" cy="5333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239000" y="38862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4648795" y="4184641"/>
              <a:ext cx="172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57713" y="4725443"/>
              <a:ext cx="172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924800" y="3682077"/>
              <a:ext cx="172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077200" y="1950868"/>
              <a:ext cx="172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28677" y="1524000"/>
              <a:ext cx="172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89522" y="1447800"/>
              <a:ext cx="172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4620220" y="4231344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7412736" y="4756142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7924800" y="3701533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8077199" y="1960353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5375235" y="1437459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612636" y="1566335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28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Liquid-Cooled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dirty="0" smtClean="0"/>
              <a:t>Operate in the following manner:</a:t>
            </a:r>
          </a:p>
          <a:p>
            <a:pPr lvl="1"/>
            <a:r>
              <a:rPr lang="en-US" sz="2700" dirty="0"/>
              <a:t>c</a:t>
            </a:r>
            <a:r>
              <a:rPr lang="en-US" sz="2700" dirty="0" smtClean="0"/>
              <a:t>oolant is circulated from the coolant pump to the cylinders, engine block, cylinder head, valves and combustion chambers through a series of coolant passages</a:t>
            </a:r>
          </a:p>
          <a:p>
            <a:pPr lvl="2"/>
            <a:r>
              <a:rPr lang="en-US" sz="2300" dirty="0"/>
              <a:t>c</a:t>
            </a:r>
            <a:r>
              <a:rPr lang="en-US" sz="2300" dirty="0" smtClean="0"/>
              <a:t>oolant exiting the engine flows through the thermostat housing</a:t>
            </a:r>
          </a:p>
          <a:p>
            <a:pPr lvl="1"/>
            <a:r>
              <a:rPr lang="en-US" sz="2700" dirty="0"/>
              <a:t>c</a:t>
            </a:r>
            <a:r>
              <a:rPr lang="en-US" sz="2700" dirty="0" smtClean="0"/>
              <a:t>oolant flows through a check valve opening in the thermostat, enabling a fast warm-up period</a:t>
            </a:r>
          </a:p>
          <a:p>
            <a:pPr lvl="2"/>
            <a:r>
              <a:rPr lang="en-US" sz="2300" dirty="0"/>
              <a:t>t</a:t>
            </a:r>
            <a:r>
              <a:rPr lang="en-US" sz="2300" dirty="0" smtClean="0"/>
              <a:t>he check valve also acts as a vent to allow air to escape while filling the cooling system</a:t>
            </a:r>
          </a:p>
          <a:p>
            <a:pPr lvl="2"/>
            <a:r>
              <a:rPr lang="en-US" sz="2300" dirty="0" smtClean="0"/>
              <a:t>before engine warm-up, the thermostat is closed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Liquid-Cooled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 in the following manner: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nce the engine has reached full operating temperature, the thermostat will completely open, allowing maximum coolant flow through the upper radiator hose to the radiator top tank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oolant circulates through the radiator, dissipates heat and flows out the lower radiator hose back to the coolant pump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trigger the pressure cap to open to allow excess coolant to flow into the expansion tank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the coolant temperature drops, the pressure cap will close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the coolant continues to cool, a vacuum will form in the radiator, opening a valve in the pressure cap, allowing coolant to be siphoned from the expansion tank back into the radiator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Coolant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Will continue </a:t>
            </a:r>
            <a:r>
              <a:rPr lang="en-US" sz="3200" dirty="0"/>
              <a:t>circulating throughout the system until the coolant temperature drops below the thermostat temperature rating, at which the thermostat begins to close and the sequence starts again</a:t>
            </a:r>
          </a:p>
          <a:p>
            <a:r>
              <a:rPr lang="en-US" dirty="0"/>
              <a:t>Allows the engine </a:t>
            </a:r>
            <a:r>
              <a:rPr lang="en-US" dirty="0" smtClean="0"/>
              <a:t>to operate </a:t>
            </a:r>
            <a:r>
              <a:rPr lang="en-US" dirty="0"/>
              <a:t>at an optimal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temperature</a:t>
            </a:r>
            <a:r>
              <a:rPr lang="en-US" dirty="0"/>
              <a:t>, </a:t>
            </a:r>
            <a:r>
              <a:rPr lang="en-US" dirty="0" smtClean="0"/>
              <a:t>facilitating clean</a:t>
            </a:r>
            <a:r>
              <a:rPr lang="en-US" dirty="0"/>
              <a:t>, efficient operation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Overheating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</p:spPr>
        <p:txBody>
          <a:bodyPr/>
          <a:lstStyle/>
          <a:p>
            <a:r>
              <a:rPr lang="en-US" dirty="0" smtClean="0"/>
              <a:t>May be caused by one or more of the following:</a:t>
            </a:r>
          </a:p>
          <a:p>
            <a:pPr lvl="1"/>
            <a:r>
              <a:rPr lang="en-US" sz="2700" dirty="0" smtClean="0"/>
              <a:t>improper mixture of water and coolant/antifreeze</a:t>
            </a:r>
          </a:p>
          <a:p>
            <a:pPr lvl="1"/>
            <a:r>
              <a:rPr lang="en-US" sz="2700" dirty="0"/>
              <a:t>i</a:t>
            </a:r>
            <a:r>
              <a:rPr lang="en-US" sz="2700" dirty="0" smtClean="0"/>
              <a:t>mproper level of coolant</a:t>
            </a:r>
          </a:p>
          <a:p>
            <a:pPr lvl="1"/>
            <a:r>
              <a:rPr lang="en-US" sz="2700" dirty="0"/>
              <a:t>i</a:t>
            </a:r>
            <a:r>
              <a:rPr lang="en-US" sz="2700" dirty="0" smtClean="0"/>
              <a:t>mproper fan belt tension</a:t>
            </a:r>
          </a:p>
          <a:p>
            <a:pPr lvl="1"/>
            <a:r>
              <a:rPr lang="en-US" sz="2700" dirty="0"/>
              <a:t>i</a:t>
            </a:r>
            <a:r>
              <a:rPr lang="en-US" sz="2700" dirty="0" smtClean="0"/>
              <a:t>nternally clogged radiator</a:t>
            </a:r>
          </a:p>
          <a:p>
            <a:pPr lvl="1"/>
            <a:r>
              <a:rPr lang="en-US" sz="2700" dirty="0"/>
              <a:t>e</a:t>
            </a:r>
            <a:r>
              <a:rPr lang="en-US" sz="2700" dirty="0" smtClean="0"/>
              <a:t>xternally clogged cooling fins on radiator</a:t>
            </a:r>
          </a:p>
          <a:p>
            <a:pPr lvl="1"/>
            <a:r>
              <a:rPr lang="en-US" sz="2700" dirty="0"/>
              <a:t>t</a:t>
            </a:r>
            <a:r>
              <a:rPr lang="en-US" sz="2700" dirty="0" smtClean="0"/>
              <a:t>hermostat opening slowly or not at all</a:t>
            </a:r>
          </a:p>
          <a:p>
            <a:pPr lvl="1"/>
            <a:r>
              <a:rPr lang="en-US" sz="2700" dirty="0"/>
              <a:t>c</a:t>
            </a:r>
            <a:r>
              <a:rPr lang="en-US" sz="2700" dirty="0" smtClean="0"/>
              <a:t>ollapsed hoses</a:t>
            </a:r>
          </a:p>
          <a:p>
            <a:pPr lvl="1"/>
            <a:r>
              <a:rPr lang="en-US" sz="2700" dirty="0"/>
              <a:t>f</a:t>
            </a:r>
            <a:r>
              <a:rPr lang="en-US" sz="2700" dirty="0" smtClean="0"/>
              <a:t>aulty water pump</a:t>
            </a:r>
          </a:p>
          <a:p>
            <a:pPr lvl="1"/>
            <a:r>
              <a:rPr lang="en-US" sz="2700" dirty="0"/>
              <a:t>b</a:t>
            </a:r>
            <a:r>
              <a:rPr lang="en-US" sz="2700" dirty="0" smtClean="0"/>
              <a:t>lockage of water flow in the block or cylinder head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Main Menu 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1712" y="6157985"/>
            <a:ext cx="95097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Engine Oil &amp; Lubrication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183868"/>
            <a:ext cx="9144000" cy="584775"/>
          </a:xfrm>
          <a:prstGeom prst="rect">
            <a:avLst/>
          </a:prstGeom>
          <a:solidFill>
            <a:srgbClr val="5F298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ENGINE OIL &amp; LUBRICATION SYSTEMS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54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Pressure-Lubricated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utilize a wet sump lubrication system in which the oil pump is driven by the crankshaft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" y="5733646"/>
            <a:ext cx="8763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Four-Stroke Fact: Most systems include a pressure regulation system which maintains a working pressure.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Lubrication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3" t="15352" r="17857" b="11514"/>
          <a:stretch/>
        </p:blipFill>
        <p:spPr>
          <a:xfrm>
            <a:off x="4539472" y="2244700"/>
            <a:ext cx="3777343" cy="3733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53872" y="1586180"/>
            <a:ext cx="172173" cy="4042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758672" y="1913449"/>
            <a:ext cx="457200" cy="1321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49272" y="1788330"/>
            <a:ext cx="609600" cy="684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49272" y="3082900"/>
            <a:ext cx="1600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58872" y="5140300"/>
            <a:ext cx="8382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44472" y="5597500"/>
            <a:ext cx="914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072872" y="5064100"/>
            <a:ext cx="6858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58472" y="4606900"/>
            <a:ext cx="12573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006072" y="3235300"/>
            <a:ext cx="838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52154" y="1524589"/>
            <a:ext cx="1721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9245" y="2865968"/>
            <a:ext cx="1721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97072" y="5395350"/>
            <a:ext cx="1721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88154" y="6107668"/>
            <a:ext cx="1721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24160" y="2945586"/>
            <a:ext cx="338328" cy="381547"/>
            <a:chOff x="3223288" y="2758286"/>
            <a:chExt cx="338328" cy="381547"/>
          </a:xfrm>
        </p:grpSpPr>
        <p:sp>
          <p:nvSpPr>
            <p:cNvPr id="40" name="Oval 39"/>
            <p:cNvSpPr/>
            <p:nvPr/>
          </p:nvSpPr>
          <p:spPr>
            <a:xfrm>
              <a:off x="3223288" y="2758286"/>
              <a:ext cx="338328" cy="329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63088" y="2770501"/>
              <a:ext cx="172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853672" y="4987900"/>
            <a:ext cx="1721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05382" y="5514942"/>
            <a:ext cx="1721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4386" y="1354753"/>
            <a:ext cx="30924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Crankshaft Journal Oil Passage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Camshaft Oil Passage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Main Bearing Oil Passage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Oil Filter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Oil from Sump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Pickup Strainer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Oil Pump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Crankshaft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458320" y="1623738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306574" y="1524589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348472" y="2880750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203090" y="5452590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269076" y="6107668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761194" y="5535016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850046" y="4975708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Pressure-Lubricated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 in the following manner: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rotation of the oil pump draws oil from the sump through the pickup strainer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sump is the lowest part of the engine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oil is pumped into passages in the engine block, which route the oil to the components requiring lubrication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il is routed to bearings, bushings, hydraulic lifters and rotating crankshaft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83868"/>
            <a:ext cx="9144000" cy="584775"/>
          </a:xfrm>
          <a:prstGeom prst="rect">
            <a:avLst/>
          </a:prstGeom>
          <a:solidFill>
            <a:srgbClr val="5F298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ENGINE COMPONENTS</a:t>
            </a:r>
            <a:endParaRPr lang="en-US" sz="3200" dirty="0"/>
          </a:p>
        </p:txBody>
      </p:sp>
      <p:pic>
        <p:nvPicPr>
          <p:cNvPr id="7" name="Picture 6" descr="Main Menu Butt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712" y="6157985"/>
            <a:ext cx="95097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31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Pressure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situated in an engine block oil passage</a:t>
            </a:r>
          </a:p>
          <a:p>
            <a:r>
              <a:rPr lang="en-US" dirty="0" smtClean="0"/>
              <a:t>Alerts the operator of a low pressure situation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engine oil continues to a full-flow oil filter equipped with a bypass valve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f oil flow through the filter becomes restricted, the bypass valve opens to allow engine oil to continue to circulate through the engine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Lubrication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an oil dipper, attached to the connecting rod cap in a horizontal-crankshaft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" y="5410200"/>
            <a:ext cx="87630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Four-Stroke Fact: In a vertical-crankshaft model, the oil dipper will be attached to a crankshaft counterweight, or it will be a separate component driven by the cam gear.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Lubrication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2" t="21468" r="26262" b="20139"/>
          <a:stretch/>
        </p:blipFill>
        <p:spPr>
          <a:xfrm>
            <a:off x="4159044" y="1981200"/>
            <a:ext cx="4222956" cy="3895596"/>
          </a:xfrm>
        </p:spPr>
      </p:pic>
      <p:cxnSp>
        <p:nvCxnSpPr>
          <p:cNvPr id="14" name="Straight Connector 13"/>
          <p:cNvCxnSpPr/>
          <p:nvPr/>
        </p:nvCxnSpPr>
        <p:spPr>
          <a:xfrm flipH="1" flipV="1">
            <a:off x="4572000" y="1676400"/>
            <a:ext cx="13716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810000" y="3429000"/>
            <a:ext cx="2133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57600" y="4038600"/>
            <a:ext cx="17526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657600" y="4800600"/>
            <a:ext cx="2057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Straight Connector 3076"/>
          <p:cNvCxnSpPr>
            <a:endCxn id="66" idx="2"/>
          </p:cNvCxnSpPr>
          <p:nvPr/>
        </p:nvCxnSpPr>
        <p:spPr>
          <a:xfrm flipV="1">
            <a:off x="7467600" y="3048000"/>
            <a:ext cx="1014223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Connector 3078"/>
          <p:cNvCxnSpPr/>
          <p:nvPr/>
        </p:nvCxnSpPr>
        <p:spPr>
          <a:xfrm flipV="1">
            <a:off x="7467600" y="4991100"/>
            <a:ext cx="10668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xtBox 3079"/>
          <p:cNvSpPr txBox="1"/>
          <p:nvPr/>
        </p:nvSpPr>
        <p:spPr>
          <a:xfrm>
            <a:off x="557443" y="1359914"/>
            <a:ext cx="2400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of Rotation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Crankshaft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 Rod Cap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Oil Dipper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Oil Supply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Crankcase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352034" y="4616410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274193" y="1459468"/>
            <a:ext cx="3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67557" y="3160252"/>
            <a:ext cx="3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05929" y="4102608"/>
            <a:ext cx="3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34400" y="4800600"/>
            <a:ext cx="3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8493072" y="2883408"/>
            <a:ext cx="19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467557" y="3200400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47429" y="4596336"/>
            <a:ext cx="3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3303957" y="4102608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71714" y="1459468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481823" y="2883408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11203" y="4795237"/>
            <a:ext cx="338328" cy="3291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Lubrication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in the following manner: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each rotation of the crankshaft, the oil dipper reaches into the engine’s oil supply like a small cup at the bottom of the crankcase, throwing oil onto the internal engine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used in the lubrication system to perform the following four basic functions: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ubrication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ealing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ooling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leaning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Correct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technicians to know how lubricating oils are rated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oil should meet the manufacturer’s viscosity recommendations and performance classification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" y="5450137"/>
            <a:ext cx="87630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Four-Stroke Fact: By law, a manufacturer cannot require users to run their oil. The manufacturer can only specify the specific oil quantity and grade.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4947148"/>
            <a:ext cx="87630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Viscosity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– resistance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flow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Correct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accomplished with the help of the American Petroleum Institute (API) and Society of Automotive Engineers (SAE)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API &amp; SAE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voluntary collaborations of the automotive and oil industries to ensure certain standards</a:t>
            </a:r>
          </a:p>
          <a:p>
            <a:r>
              <a:rPr lang="en-US" dirty="0" smtClean="0"/>
              <a:t>Place a symbol on oil containers which gives technicians consistent standards of information among oil brands and formulations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container of engine oil bearing the API and SAE symbols conforms to the standards and specifications of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API &amp; SAE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information about the following: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iscosity grade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il performance classification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nergy conservation 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28986" r="38039" b="29007"/>
          <a:stretch/>
        </p:blipFill>
        <p:spPr bwMode="auto">
          <a:xfrm>
            <a:off x="1524000" y="3330615"/>
            <a:ext cx="6091177" cy="329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6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/>
          <a:lstStyle/>
          <a:p>
            <a:r>
              <a:rPr lang="en-US" dirty="0" smtClean="0"/>
              <a:t>Include API ratings which are expressed as C for compression ignition and S for spark ignition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lso includes codes which indicate the use of the oil in a certain engine</a:t>
            </a:r>
          </a:p>
          <a:p>
            <a:r>
              <a:rPr lang="en-US" dirty="0" smtClean="0"/>
              <a:t>Include SAE ratings to ensure the standards of the oil’s viscosity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multi-viscosity oil is commonly recommended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Four-Stroke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</a:t>
            </a:r>
            <a:r>
              <a:rPr lang="en-US" dirty="0" smtClean="0"/>
              <a:t>composed of many components, including: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iston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iston rings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rist pin or piston pin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onnecting rod</a:t>
            </a:r>
          </a:p>
          <a:p>
            <a:pPr lvl="1"/>
            <a:r>
              <a:rPr lang="en-US" dirty="0" smtClean="0"/>
              <a:t>crankshaft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amshaft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ifters</a:t>
            </a:r>
          </a:p>
          <a:p>
            <a:pPr lvl="1"/>
            <a:r>
              <a:rPr lang="en-US" dirty="0" smtClean="0"/>
              <a:t>valves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5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Crankcase Breather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required to maintain a net-negative pressure in the crankcase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net-negative (vacuum) is </a:t>
            </a:r>
            <a:br>
              <a:rPr lang="en-US" dirty="0" smtClean="0"/>
            </a:br>
            <a:r>
              <a:rPr lang="en-US" dirty="0" smtClean="0"/>
              <a:t>necessary to control oil </a:t>
            </a:r>
            <a:br>
              <a:rPr lang="en-US" dirty="0" smtClean="0"/>
            </a:br>
            <a:r>
              <a:rPr lang="en-US" dirty="0" smtClean="0"/>
              <a:t>consumption and manage </a:t>
            </a:r>
            <a:br>
              <a:rPr lang="en-US" dirty="0" smtClean="0"/>
            </a:br>
            <a:r>
              <a:rPr lang="en-US" dirty="0" smtClean="0"/>
              <a:t>crankcase vapor for </a:t>
            </a:r>
            <a:br>
              <a:rPr lang="en-US" dirty="0" smtClean="0"/>
            </a:br>
            <a:r>
              <a:rPr lang="en-US" dirty="0" smtClean="0"/>
              <a:t>emissions concerns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" y="5738611"/>
            <a:ext cx="8763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Four-Stroke Fact: Modern engines incorporate a closed crankcase breather system.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 t="29476" r="49719" b="35378"/>
          <a:stretch/>
        </p:blipFill>
        <p:spPr bwMode="auto">
          <a:xfrm>
            <a:off x="5562600" y="2362200"/>
            <a:ext cx="3200400" cy="27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9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Equipment &amp; Engine Training Council Four-Stroke Education Committee (2016) </a:t>
            </a:r>
            <a:r>
              <a:rPr lang="en-US" sz="2200" i="1" dirty="0"/>
              <a:t>Four-Stroke Study </a:t>
            </a:r>
            <a:r>
              <a:rPr lang="en-US" sz="2200" i="1" dirty="0" smtClean="0"/>
              <a:t>Guide</a:t>
            </a:r>
            <a:endParaRPr lang="en-US" sz="2200" dirty="0" smtClean="0"/>
          </a:p>
          <a:p>
            <a:r>
              <a:rPr lang="en-US" sz="2200" dirty="0" smtClean="0"/>
              <a:t>http</a:t>
            </a:r>
            <a:r>
              <a:rPr lang="en-US" sz="2200" dirty="0"/>
              <a:t>://courses.washington.edu/engr100/Section_Wei/engine/UofWindsorManual/Piston%20and%20Piston%20Rings.htm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52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20007" y="6211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CEV Multimedia, Ltd.</a:t>
            </a:r>
          </a:p>
          <a:p>
            <a:pPr algn="ctr"/>
            <a:r>
              <a:rPr lang="en-US" dirty="0" smtClean="0"/>
              <a:t>©MMXVII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Assistant Brand Manager</a:t>
            </a:r>
          </a:p>
          <a:p>
            <a:pPr marL="0" indent="0">
              <a:buNone/>
            </a:pPr>
            <a:r>
              <a:rPr lang="en-US" sz="2000" dirty="0" smtClean="0"/>
              <a:t>Stevi Huffaker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Graphic Designer</a:t>
            </a:r>
          </a:p>
          <a:p>
            <a:pPr marL="0" indent="0">
              <a:buNone/>
            </a:pPr>
            <a:r>
              <a:rPr lang="en-US" sz="2000" dirty="0" smtClean="0"/>
              <a:t>Melody Rowell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Quality </a:t>
            </a:r>
            <a:r>
              <a:rPr lang="en-US" sz="2000" b="1" dirty="0"/>
              <a:t>Control Director</a:t>
            </a:r>
          </a:p>
          <a:p>
            <a:pPr marL="0" indent="0">
              <a:buNone/>
            </a:pPr>
            <a:r>
              <a:rPr lang="en-US" sz="2000" dirty="0"/>
              <a:t>Angela </a:t>
            </a:r>
            <a:r>
              <a:rPr lang="en-US" sz="2000" dirty="0" smtClean="0"/>
              <a:t>Dehls</a:t>
            </a:r>
          </a:p>
          <a:p>
            <a:pPr marL="0" indent="0">
              <a:buNone/>
            </a:pPr>
            <a:endParaRPr lang="en-US" sz="20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cs typeface="Arial" panose="020B0604020202020204" pitchFamily="34" charset="0"/>
              </a:rPr>
              <a:t>V.P</a:t>
            </a:r>
            <a:r>
              <a:rPr lang="en-US" sz="2000" b="1" dirty="0">
                <a:cs typeface="Arial" panose="020B0604020202020204" pitchFamily="34" charset="0"/>
              </a:rPr>
              <a:t>. of Brand Management</a:t>
            </a: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Clayton Franklin</a:t>
            </a:r>
            <a:endParaRPr lang="en-US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0" y="1378059"/>
            <a:ext cx="4114800" cy="4683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Special Thanks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Equipment &amp; Engine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Training Council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Producer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Gordon W. Davis, Ph.D.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Four-Stroke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8" t="15700" r="33007" b="9806"/>
          <a:stretch/>
        </p:blipFill>
        <p:spPr>
          <a:xfrm>
            <a:off x="4760843" y="1371600"/>
            <a:ext cx="3697357" cy="5108714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343400" y="1459468"/>
            <a:ext cx="2484940" cy="4516398"/>
            <a:chOff x="4343400" y="1459468"/>
            <a:chExt cx="2484940" cy="4516398"/>
          </a:xfrm>
        </p:grpSpPr>
        <p:sp>
          <p:nvSpPr>
            <p:cNvPr id="44" name="TextBox 43"/>
            <p:cNvSpPr txBox="1"/>
            <p:nvPr/>
          </p:nvSpPr>
          <p:spPr>
            <a:xfrm>
              <a:off x="6477000" y="1459468"/>
              <a:ext cx="235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343400" y="1502357"/>
              <a:ext cx="2484940" cy="4473509"/>
              <a:chOff x="3153860" y="1502357"/>
              <a:chExt cx="2484940" cy="4473509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 flipV="1">
                <a:off x="4572000" y="2057400"/>
                <a:ext cx="858078" cy="1219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5430078" y="1752600"/>
                <a:ext cx="208722" cy="1219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5430078" y="1752600"/>
                <a:ext cx="104361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5430078" y="1828800"/>
                <a:ext cx="2609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30" idx="7"/>
              </p:cNvCxnSpPr>
              <p:nvPr/>
            </p:nvCxnSpPr>
            <p:spPr>
              <a:xfrm flipH="1">
                <a:off x="4206109" y="3143250"/>
                <a:ext cx="365891" cy="2684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3962400" y="2476500"/>
                <a:ext cx="304800" cy="419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4533900" y="3925957"/>
                <a:ext cx="896178" cy="1126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3810000" y="4114800"/>
                <a:ext cx="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4366670" y="1846769"/>
                <a:ext cx="258260" cy="25024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750365" y="2231650"/>
                <a:ext cx="258260" cy="25024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3993" y="1502357"/>
                <a:ext cx="258260" cy="25024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680870" y="3857156"/>
                <a:ext cx="258260" cy="25024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313740" y="3790842"/>
                <a:ext cx="258260" cy="25024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985670" y="3375073"/>
                <a:ext cx="258260" cy="25024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177130" y="5666078"/>
                <a:ext cx="258260" cy="25024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3429000" y="5715000"/>
                <a:ext cx="11049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4336124" y="1787224"/>
                <a:ext cx="235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962400" y="3315528"/>
                <a:ext cx="235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704682" y="2172105"/>
                <a:ext cx="235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85403" y="3745468"/>
                <a:ext cx="235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651201" y="3790842"/>
                <a:ext cx="235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153860" y="5606534"/>
                <a:ext cx="235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533400" y="1371600"/>
            <a:ext cx="350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Piston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Piston Rings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Wrist Pin/Piston Pin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Wrist Pin/Piston Pin Retaining Clip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 Rod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Crankshaft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 Rod Cap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Four-Stroke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7</a:t>
            </a:fld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79940" y="1359012"/>
            <a:ext cx="3124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Oil Dipper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Camshaft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Lifters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Pushrods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Rocker Arms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Valve Springs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407780" y="1337189"/>
            <a:ext cx="4616490" cy="5143125"/>
            <a:chOff x="3407780" y="1337189"/>
            <a:chExt cx="4616490" cy="51431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8" t="15700" r="33007" b="9806"/>
            <a:stretch/>
          </p:blipFill>
          <p:spPr>
            <a:xfrm>
              <a:off x="4038600" y="1371600"/>
              <a:ext cx="3697357" cy="5108714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543800" y="1337189"/>
              <a:ext cx="480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445880" y="6007412"/>
              <a:ext cx="258260" cy="25024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3704140" y="6161577"/>
              <a:ext cx="1676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94940" y="4267200"/>
              <a:ext cx="9906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371140" y="3276600"/>
              <a:ext cx="914400" cy="580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75940" y="3276600"/>
              <a:ext cx="609600" cy="6493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675940" y="26670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980740" y="2667000"/>
              <a:ext cx="4572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361740" y="1524000"/>
              <a:ext cx="3048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904540" y="1524000"/>
              <a:ext cx="762000" cy="190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894061" y="1714500"/>
              <a:ext cx="705679" cy="190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894061" y="1905000"/>
              <a:ext cx="11628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894061" y="2438400"/>
              <a:ext cx="4770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5894061" y="2438400"/>
              <a:ext cx="93427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7232610" y="5029200"/>
              <a:ext cx="258260" cy="25024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620000" y="1371600"/>
              <a:ext cx="334460" cy="30764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209340" y="4969655"/>
              <a:ext cx="235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07780" y="5944645"/>
              <a:ext cx="235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79765" y="2436230"/>
              <a:ext cx="480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12479" y="2253734"/>
              <a:ext cx="480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7437940" y="2474330"/>
              <a:ext cx="334460" cy="30764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81862" y="3124200"/>
              <a:ext cx="334460" cy="30764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579193" y="1751178"/>
              <a:ext cx="334460" cy="30764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585484" y="2288843"/>
              <a:ext cx="334460" cy="30764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12479" y="1720334"/>
              <a:ext cx="480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209340" y="3093355"/>
              <a:ext cx="480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6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Travels within the bore of the cylinder</a:t>
            </a:r>
          </a:p>
          <a:p>
            <a:r>
              <a:rPr lang="en-US" dirty="0" smtClean="0"/>
              <a:t>Transfers combustion energy to the crankshaft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" y="5723434"/>
            <a:ext cx="8763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Four-Stroke Fact: The cylinder wall and the piston expand at different rates, so enough clearance must be provided between them.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Piston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installed on the piston to form a seal between the piston and the cylinder wall</a:t>
            </a:r>
          </a:p>
          <a:p>
            <a:r>
              <a:rPr lang="en-US" dirty="0" smtClean="0"/>
              <a:t>Are typically made of high-grade cast iron and steel</a:t>
            </a:r>
          </a:p>
          <a:p>
            <a:r>
              <a:rPr lang="en-US" dirty="0" smtClean="0"/>
              <a:t>Have the following functions: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smtClean="0"/>
              <a:t>a seal </a:t>
            </a:r>
            <a:r>
              <a:rPr lang="en-US" dirty="0" smtClean="0"/>
              <a:t>to hold the combustion pressure in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etain as much oil as possible in the crankcase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ransfer heat from the piston to the cylinder walls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2148</Words>
  <Application>Microsoft Office PowerPoint</Application>
  <PresentationFormat>On-screen Show (4:3)</PresentationFormat>
  <Paragraphs>396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Office Theme</vt:lpstr>
      <vt:lpstr>PowerPoint Presentation</vt:lpstr>
      <vt:lpstr>Objectives</vt:lpstr>
      <vt:lpstr>Main Menu</vt:lpstr>
      <vt:lpstr>PowerPoint Presentation</vt:lpstr>
      <vt:lpstr>Four-Stroke Engines</vt:lpstr>
      <vt:lpstr>Four-Stroke Engine</vt:lpstr>
      <vt:lpstr>Four-Stroke Engine</vt:lpstr>
      <vt:lpstr>Piston</vt:lpstr>
      <vt:lpstr>Piston Rings</vt:lpstr>
      <vt:lpstr>Piston Rings</vt:lpstr>
      <vt:lpstr>Compression Ring</vt:lpstr>
      <vt:lpstr>Scraper/Wiper Ring</vt:lpstr>
      <vt:lpstr>Oil Control Ring</vt:lpstr>
      <vt:lpstr>Wrist Pin/Piston Pin</vt:lpstr>
      <vt:lpstr>Connecting Rod</vt:lpstr>
      <vt:lpstr>Connecting Rod</vt:lpstr>
      <vt:lpstr>Crankshaft</vt:lpstr>
      <vt:lpstr>Camshaft</vt:lpstr>
      <vt:lpstr>Lifters</vt:lpstr>
      <vt:lpstr>Hydraulic Lifters</vt:lpstr>
      <vt:lpstr>Mechanical Lifters</vt:lpstr>
      <vt:lpstr>Valves</vt:lpstr>
      <vt:lpstr>Engine Cooling</vt:lpstr>
      <vt:lpstr>Air-Cooled Engines</vt:lpstr>
      <vt:lpstr>Air-Cooled Engines</vt:lpstr>
      <vt:lpstr>Air</vt:lpstr>
      <vt:lpstr>Heat Energy</vt:lpstr>
      <vt:lpstr>Engine Overheating</vt:lpstr>
      <vt:lpstr>Liquid-Cooled Engines</vt:lpstr>
      <vt:lpstr>Liquid-Cooled Engine</vt:lpstr>
      <vt:lpstr>Liquid-Cooled Engines</vt:lpstr>
      <vt:lpstr>Liquid-Cooled Engines</vt:lpstr>
      <vt:lpstr>Excessive Temperatures</vt:lpstr>
      <vt:lpstr>Engine Coolant</vt:lpstr>
      <vt:lpstr>Engine Overheating</vt:lpstr>
      <vt:lpstr>Engine Oil &amp; Lubrication Systems</vt:lpstr>
      <vt:lpstr>Pressure-Lubricated Engines</vt:lpstr>
      <vt:lpstr>Pressure Lubrication System</vt:lpstr>
      <vt:lpstr>Pressure-Lubricated Engines</vt:lpstr>
      <vt:lpstr>Oil Pressure Switch</vt:lpstr>
      <vt:lpstr>Splash Lubrication System</vt:lpstr>
      <vt:lpstr>Splash Lubrication</vt:lpstr>
      <vt:lpstr>Splash Lubrication System</vt:lpstr>
      <vt:lpstr>Engine Oil</vt:lpstr>
      <vt:lpstr>Choosing the Correct Oil</vt:lpstr>
      <vt:lpstr>Choosing the Correct Oil</vt:lpstr>
      <vt:lpstr>API &amp; SAE</vt:lpstr>
      <vt:lpstr>API &amp; SAE Symbols</vt:lpstr>
      <vt:lpstr>Oil Ratings</vt:lpstr>
      <vt:lpstr>Crankcase Breather System</vt:lpstr>
      <vt:lpstr>Resources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Huffaker</dc:creator>
  <cp:lastModifiedBy>Angela Dehls</cp:lastModifiedBy>
  <cp:revision>130</cp:revision>
  <dcterms:created xsi:type="dcterms:W3CDTF">2014-08-14T19:08:52Z</dcterms:created>
  <dcterms:modified xsi:type="dcterms:W3CDTF">2016-11-16T15:37:44Z</dcterms:modified>
</cp:coreProperties>
</file>